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7" r:id="rId4"/>
    <p:sldId id="258" r:id="rId5"/>
    <p:sldId id="259" r:id="rId6"/>
    <p:sldId id="278" r:id="rId7"/>
    <p:sldId id="279" r:id="rId8"/>
    <p:sldId id="283" r:id="rId9"/>
    <p:sldId id="284" r:id="rId10"/>
    <p:sldId id="280" r:id="rId11"/>
    <p:sldId id="285" r:id="rId12"/>
    <p:sldId id="286" r:id="rId13"/>
    <p:sldId id="282" r:id="rId14"/>
    <p:sldId id="287" r:id="rId15"/>
    <p:sldId id="289" r:id="rId16"/>
    <p:sldId id="298" r:id="rId17"/>
    <p:sldId id="281" r:id="rId18"/>
    <p:sldId id="290" r:id="rId19"/>
    <p:sldId id="291" r:id="rId20"/>
    <p:sldId id="288" r:id="rId21"/>
    <p:sldId id="293" r:id="rId22"/>
    <p:sldId id="294" r:id="rId23"/>
    <p:sldId id="295" r:id="rId24"/>
    <p:sldId id="297" r:id="rId25"/>
    <p:sldId id="260" r:id="rId26"/>
    <p:sldId id="266" r:id="rId27"/>
    <p:sldId id="274" r:id="rId28"/>
    <p:sldId id="269" r:id="rId29"/>
    <p:sldId id="275" r:id="rId30"/>
    <p:sldId id="270" r:id="rId31"/>
    <p:sldId id="276" r:id="rId32"/>
    <p:sldId id="271" r:id="rId33"/>
    <p:sldId id="272" r:id="rId34"/>
    <p:sldId id="273" r:id="rId35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j2AY3DNheaNSztFqwRHhpggp8V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Osama%20Khalid%20BSCY%207\FYP%20Part%201\Osama%20Tools%20Pas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Upper Case</c:v>
                </c:pt>
              </c:strCache>
            </c:strRef>
          </c:tx>
          <c:spPr>
            <a:ln w="28575">
              <a:solidFill>
                <a:schemeClr val="tx1"/>
              </a:solidFill>
            </a:ln>
            <a:effectLst/>
          </c:spPr>
          <c:marker>
            <c:symbol val="circle"/>
            <c:size val="4"/>
            <c:spPr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marker>
          <c:xVal>
            <c:numRef>
              <c:f>Sheet1!$B$3:$B$8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</c:numCache>
            </c:numRef>
          </c:xVal>
          <c:yVal>
            <c:numRef>
              <c:f>Sheet1!$C$3:$C$8</c:f>
              <c:numCache>
                <c:formatCode>General</c:formatCode>
                <c:ptCount val="6"/>
                <c:pt idx="0">
                  <c:v>4503599627370496</c:v>
                </c:pt>
                <c:pt idx="1">
                  <c:v>1.4901161193847657E+18</c:v>
                </c:pt>
                <c:pt idx="2">
                  <c:v>1.7058172817957821E+20</c:v>
                </c:pt>
                <c:pt idx="3">
                  <c:v>9.3874803376477543E+21</c:v>
                </c:pt>
                <c:pt idx="4">
                  <c:v>3.0223145490365729E+23</c:v>
                </c:pt>
                <c:pt idx="5">
                  <c:v>6.4610818892266729E+24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14-4A6B-A9EF-7E409E0E2B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3883168"/>
        <c:axId val="1752159344"/>
      </c:scatterChart>
      <c:valAx>
        <c:axId val="1753883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159344"/>
        <c:crosses val="autoZero"/>
        <c:crossBetween val="midCat"/>
      </c:valAx>
      <c:valAx>
        <c:axId val="1752159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Combinations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883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19425" y="720075"/>
            <a:ext cx="48770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806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278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0451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248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405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63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725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552430" TargetMode="External"/><Relationship Id="rId2" Type="http://schemas.openxmlformats.org/officeDocument/2006/relationships/hyperlink" Target="https://posts.specterops.io/deeppass-finding-passwords-with-deep-learning-4d31c534cd0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hyperlink" Target="https://www.sciencedirect.com/science/article/pii/S0020025518302366?casa_token=QnobZtTT-nQAAAAA:ZUQdmVBOId58XFG1Sp5xbuBLQdIui7dvw4fKJzUqfwLr6doVbFtBep38V2hDqVt_26zTbM_Sj5I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Year Project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63500" lvl="0" indent="0">
              <a:spcBef>
                <a:spcPts val="0"/>
              </a:spcBef>
            </a:pPr>
            <a:r>
              <a:rPr lang="en-US" b="1" dirty="0"/>
              <a:t>Multi-Purpose AI Password Analysis </a:t>
            </a:r>
            <a:r>
              <a:rPr lang="en-US" b="1" dirty="0" smtClean="0"/>
              <a:t>Tool</a:t>
            </a:r>
          </a:p>
          <a:p>
            <a:r>
              <a:rPr lang="en-US" sz="1800" b="1" dirty="0"/>
              <a:t>(</a:t>
            </a:r>
            <a:r>
              <a:rPr lang="en-US" sz="1800" b="1" dirty="0" smtClean="0"/>
              <a:t>Offensive </a:t>
            </a:r>
            <a:r>
              <a:rPr lang="en-US" sz="1800" b="1" dirty="0"/>
              <a:t>and Defensive AI </a:t>
            </a:r>
            <a:r>
              <a:rPr lang="en-US" sz="1800" b="1" dirty="0" smtClean="0"/>
              <a:t>Warfare)</a:t>
            </a:r>
          </a:p>
          <a:p>
            <a:endParaRPr lang="en-US" sz="1800" b="1" dirty="0"/>
          </a:p>
          <a:p>
            <a:pPr marL="63500" lvl="0" indent="0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r>
              <a:rPr lang="en-US" sz="1400" dirty="0" smtClean="0"/>
              <a:t>Supervised </a:t>
            </a:r>
            <a:r>
              <a:rPr lang="en-US" sz="1400" dirty="0"/>
              <a:t>By: </a:t>
            </a:r>
            <a:r>
              <a:rPr lang="en-US" sz="1400" dirty="0" err="1" smtClean="0"/>
              <a:t>Mansoor</a:t>
            </a:r>
            <a:r>
              <a:rPr lang="en-US" sz="1400" dirty="0" smtClean="0"/>
              <a:t> </a:t>
            </a:r>
            <a:r>
              <a:rPr lang="en-US" sz="1400" dirty="0" err="1" smtClean="0"/>
              <a:t>Alam</a:t>
            </a:r>
            <a:r>
              <a:rPr lang="en-US" sz="1400" dirty="0" smtClean="0"/>
              <a:t> </a:t>
            </a:r>
            <a:r>
              <a:rPr lang="en-US" sz="1400" dirty="0"/>
              <a:t>(Designation)</a:t>
            </a:r>
            <a:endParaRPr dirty="0"/>
          </a:p>
        </p:txBody>
      </p:sp>
      <p:pic>
        <p:nvPicPr>
          <p:cNvPr id="86" name="Google Shape;86;p1" descr="Riphah.jpg"/>
          <p:cNvPicPr preferRelativeResize="0"/>
          <p:nvPr/>
        </p:nvPicPr>
        <p:blipFill rotWithShape="1">
          <a:blip r:embed="rId4">
            <a:alphaModFix/>
          </a:blip>
          <a:srcRect l="3033" t="4065" r="6926" b="4925"/>
          <a:stretch/>
        </p:blipFill>
        <p:spPr>
          <a:xfrm>
            <a:off x="4076700" y="1295400"/>
            <a:ext cx="9906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dirty="0" smtClean="0"/>
              <a:t>Market Survey</a:t>
            </a:r>
            <a:endParaRPr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en-US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571704"/>
              </p:ext>
            </p:extLst>
          </p:nvPr>
        </p:nvGraphicFramePr>
        <p:xfrm>
          <a:off x="228600" y="228600"/>
          <a:ext cx="8686800" cy="6249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89735807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910594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7075458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26787401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37913125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078470464"/>
                    </a:ext>
                  </a:extLst>
                </a:gridCol>
              </a:tblGrid>
              <a:tr h="33793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Tool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John the Ripper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RainbowCrack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OphCrack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L0phtCrack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Aircrack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-ng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4483070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Wi-Fi Network Security Tool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915843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Supported Platforms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Windows, Linux, 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Windows, Linux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Windows, Linux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Linux, macOS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494163"/>
                  </a:ext>
                </a:extLst>
              </a:tr>
              <a:tr h="844826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Password Hashes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Various (Unix, Windows,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NTLM, MD5, SHA1, SHA256, SHA512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WEP, WPA, WPA2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300221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Attack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Dictionary, Brute Force, 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Precomputed Hash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Rainbow Tables, Brute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Dictionary, Brute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Dictionary, Brute Force, WPS PIN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638773"/>
                  </a:ext>
                </a:extLst>
              </a:tr>
              <a:tr h="1098274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Depends on Rainbow Table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Depends on hardware and complexity of the password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381621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User Interface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986821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License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Freeware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Commercial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688364"/>
                  </a:ext>
                </a:extLst>
              </a:tr>
              <a:tr h="1098274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Penetration Testing, Password Auditing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Recovery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Wi-Fi Network Security </a:t>
                      </a:r>
                      <a:r>
                        <a:rPr lang="en-US" dirty="0" err="1">
                          <a:effectLst/>
                        </a:rPr>
                        <a:t>Testi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802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915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6F9279-15C8-5D35-346B-B70511236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4" r="3922" b="908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686300" y="1275090"/>
            <a:ext cx="34671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"Your password is the key to your digital life. Choose it wisely, and guard it fiercely."</a:t>
            </a:r>
          </a:p>
        </p:txBody>
      </p:sp>
    </p:spTree>
    <p:extLst>
      <p:ext uri="{BB962C8B-B14F-4D97-AF65-F5344CB8AC3E}">
        <p14:creationId xmlns:p14="http://schemas.microsoft.com/office/powerpoint/2010/main" val="391140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dirty="0"/>
              <a:t>Problem Statement</a:t>
            </a:r>
            <a:endParaRPr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en-US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0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50969" y="874812"/>
            <a:ext cx="39212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Problem Statement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048000" y="2121238"/>
            <a:ext cx="58927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With increasing password complexity requirements, brute-force attacks become significantly slower and less efficient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Users often employ longer and more complex passwords (e.g., 8+ characters, combination of uppercase, lowercase, symbols) making traditional brute-force methods impractical.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0D6A1-67C1-2624-4DA0-7E8BADC1F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3" r="20076" b="1"/>
          <a:stretch/>
        </p:blipFill>
        <p:spPr>
          <a:xfrm>
            <a:off x="20" y="10"/>
            <a:ext cx="3175466" cy="5245940"/>
          </a:xfrm>
          <a:custGeom>
            <a:avLst/>
            <a:gdLst/>
            <a:ahLst/>
            <a:cxnLst/>
            <a:rect l="l" t="t" r="r" b="b"/>
            <a:pathLst>
              <a:path w="3175486" h="5245950">
                <a:moveTo>
                  <a:pt x="0" y="0"/>
                </a:moveTo>
                <a:lnTo>
                  <a:pt x="3175486" y="0"/>
                </a:lnTo>
                <a:lnTo>
                  <a:pt x="2294818" y="5223932"/>
                </a:lnTo>
                <a:lnTo>
                  <a:pt x="2310547" y="5245950"/>
                </a:lnTo>
                <a:lnTo>
                  <a:pt x="0" y="4901963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FA0E1-DC27-FEDB-F6B6-1CE2A51F1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46" r="2" b="23308"/>
          <a:stretch/>
        </p:blipFill>
        <p:spPr>
          <a:xfrm>
            <a:off x="20" y="4901964"/>
            <a:ext cx="3459143" cy="1956037"/>
          </a:xfrm>
          <a:custGeom>
            <a:avLst/>
            <a:gdLst/>
            <a:ahLst/>
            <a:cxnLst/>
            <a:rect l="l" t="t" r="r" b="b"/>
            <a:pathLst>
              <a:path w="3459163" h="1956037">
                <a:moveTo>
                  <a:pt x="0" y="0"/>
                </a:moveTo>
                <a:lnTo>
                  <a:pt x="2310547" y="343987"/>
                </a:lnTo>
                <a:lnTo>
                  <a:pt x="3459163" y="1951804"/>
                </a:lnTo>
                <a:lnTo>
                  <a:pt x="0" y="1956037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2477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Picture Placeholder 4">
            <a:extLst>
              <a:ext uri="{FF2B5EF4-FFF2-40B4-BE49-F238E27FC236}">
                <a16:creationId xmlns:a16="http://schemas.microsoft.com/office/drawing/2014/main" id="{10B279A0-1846-F376-0CFC-A479C5E203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828737"/>
              </p:ext>
            </p:extLst>
          </p:nvPr>
        </p:nvGraphicFramePr>
        <p:xfrm>
          <a:off x="166687" y="200025"/>
          <a:ext cx="8088313" cy="3165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1F3A5A-062C-E588-29BB-EB9D13B39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300271"/>
              </p:ext>
            </p:extLst>
          </p:nvPr>
        </p:nvGraphicFramePr>
        <p:xfrm>
          <a:off x="166685" y="3509693"/>
          <a:ext cx="8088316" cy="3025917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657754">
                  <a:extLst>
                    <a:ext uri="{9D8B030D-6E8A-4147-A177-3AD203B41FA5}">
                      <a16:colId xmlns:a16="http://schemas.microsoft.com/office/drawing/2014/main" val="2021319603"/>
                    </a:ext>
                  </a:extLst>
                </a:gridCol>
                <a:gridCol w="1716326">
                  <a:extLst>
                    <a:ext uri="{9D8B030D-6E8A-4147-A177-3AD203B41FA5}">
                      <a16:colId xmlns:a16="http://schemas.microsoft.com/office/drawing/2014/main" val="3539052813"/>
                    </a:ext>
                  </a:extLst>
                </a:gridCol>
                <a:gridCol w="1452540">
                  <a:extLst>
                    <a:ext uri="{9D8B030D-6E8A-4147-A177-3AD203B41FA5}">
                      <a16:colId xmlns:a16="http://schemas.microsoft.com/office/drawing/2014/main" val="1350180759"/>
                    </a:ext>
                  </a:extLst>
                </a:gridCol>
                <a:gridCol w="1712901">
                  <a:extLst>
                    <a:ext uri="{9D8B030D-6E8A-4147-A177-3AD203B41FA5}">
                      <a16:colId xmlns:a16="http://schemas.microsoft.com/office/drawing/2014/main" val="2932810767"/>
                    </a:ext>
                  </a:extLst>
                </a:gridCol>
                <a:gridCol w="2548795">
                  <a:extLst>
                    <a:ext uri="{9D8B030D-6E8A-4147-A177-3AD203B41FA5}">
                      <a16:colId xmlns:a16="http://schemas.microsoft.com/office/drawing/2014/main" val="1491366250"/>
                    </a:ext>
                  </a:extLst>
                </a:gridCol>
              </a:tblGrid>
              <a:tr h="431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Length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Upper Case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Upper +Lower Case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Upper+Lower+Numeric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Upper+Lower+Numeric+Special</a:t>
                      </a:r>
                      <a:r>
                        <a:rPr lang="en-US" sz="1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 Char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95400860"/>
                  </a:ext>
                </a:extLst>
              </a:tr>
              <a:tr h="431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4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4.5036E+15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2.02824E+31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2.12676E+37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3.92319E+56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5844032"/>
                  </a:ext>
                </a:extLst>
              </a:tr>
              <a:tr h="431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1.49012E+18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2.22045E+36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2.1684E+43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5.04871E+65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22283628"/>
                  </a:ext>
                </a:extLst>
              </a:tr>
              <a:tr h="431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6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1.70582E+20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2.90981E+40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1.75945E+48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1.40029E+73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85904706"/>
                  </a:ext>
                </a:extLst>
              </a:tr>
              <a:tr h="431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9.38748E+21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8.81248E+43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2.48931E+52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2.74926E+79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09896120"/>
                  </a:ext>
                </a:extLst>
              </a:tr>
              <a:tr h="431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8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3.02231E+23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9.13439E+46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9.80797E+55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7.77068E+84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758875992"/>
                  </a:ext>
                </a:extLst>
              </a:tr>
              <a:tr h="431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6.46108E+24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4.17456E+49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1.45558E+59</a:t>
                      </a:r>
                      <a:endParaRPr lang="en-US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4.998E+89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7691858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6EBAD96-0690-0DFF-13C9-09EFAC3BA678}"/>
              </a:ext>
            </a:extLst>
          </p:cNvPr>
          <p:cNvSpPr txBox="1"/>
          <p:nvPr/>
        </p:nvSpPr>
        <p:spPr>
          <a:xfrm rot="16200000">
            <a:off x="5789135" y="2821435"/>
            <a:ext cx="5642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4^(26+26)=20282409603651670423947251286016</a:t>
            </a:r>
          </a:p>
        </p:txBody>
      </p:sp>
    </p:spTree>
    <p:extLst>
      <p:ext uri="{BB962C8B-B14F-4D97-AF65-F5344CB8AC3E}">
        <p14:creationId xmlns:p14="http://schemas.microsoft.com/office/powerpoint/2010/main" val="317077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45345"/>
              </p:ext>
            </p:extLst>
          </p:nvPr>
        </p:nvGraphicFramePr>
        <p:xfrm>
          <a:off x="358774" y="381001"/>
          <a:ext cx="8366125" cy="2159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1800">
                  <a:extLst>
                    <a:ext uri="{9D8B030D-6E8A-4147-A177-3AD203B41FA5}">
                      <a16:colId xmlns:a16="http://schemas.microsoft.com/office/drawing/2014/main" val="3743571738"/>
                    </a:ext>
                  </a:extLst>
                </a:gridCol>
                <a:gridCol w="6584325">
                  <a:extLst>
                    <a:ext uri="{9D8B030D-6E8A-4147-A177-3AD203B41FA5}">
                      <a16:colId xmlns:a16="http://schemas.microsoft.com/office/drawing/2014/main" val="2516838873"/>
                    </a:ext>
                  </a:extLst>
                </a:gridCol>
              </a:tblGrid>
              <a:tr h="4025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Length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Combination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6542990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r>
                        <a:rPr lang="en-US" sz="1200" baseline="30000">
                          <a:effectLst/>
                        </a:rPr>
                        <a:t>26+26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2220446049250313080847263336181640625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5428652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r>
                        <a:rPr lang="en-US" sz="1200" baseline="30000">
                          <a:effectLst/>
                        </a:rPr>
                        <a:t>26+26+10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21267647932558653966460912964485513216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7688013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r>
                        <a:rPr lang="en-US" sz="1200" baseline="30000">
                          <a:effectLst/>
                        </a:rPr>
                        <a:t>26+26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29098125988731506183153025616435306561536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5218753"/>
                  </a:ext>
                </a:extLst>
              </a:tr>
              <a:tr h="43911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r>
                        <a:rPr lang="en-US" sz="1200" baseline="30000">
                          <a:effectLst/>
                        </a:rPr>
                        <a:t>26+26+10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21684043449710088680149056017398834228515625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057131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516600"/>
              </p:ext>
            </p:extLst>
          </p:nvPr>
        </p:nvGraphicFramePr>
        <p:xfrm>
          <a:off x="358773" y="2773518"/>
          <a:ext cx="8366127" cy="32716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0350">
                  <a:extLst>
                    <a:ext uri="{9D8B030D-6E8A-4147-A177-3AD203B41FA5}">
                      <a16:colId xmlns:a16="http://schemas.microsoft.com/office/drawing/2014/main" val="2814729710"/>
                    </a:ext>
                  </a:extLst>
                </a:gridCol>
                <a:gridCol w="1627998">
                  <a:extLst>
                    <a:ext uri="{9D8B030D-6E8A-4147-A177-3AD203B41FA5}">
                      <a16:colId xmlns:a16="http://schemas.microsoft.com/office/drawing/2014/main" val="1443598135"/>
                    </a:ext>
                  </a:extLst>
                </a:gridCol>
                <a:gridCol w="1719027">
                  <a:extLst>
                    <a:ext uri="{9D8B030D-6E8A-4147-A177-3AD203B41FA5}">
                      <a16:colId xmlns:a16="http://schemas.microsoft.com/office/drawing/2014/main" val="2699868728"/>
                    </a:ext>
                  </a:extLst>
                </a:gridCol>
                <a:gridCol w="1938458">
                  <a:extLst>
                    <a:ext uri="{9D8B030D-6E8A-4147-A177-3AD203B41FA5}">
                      <a16:colId xmlns:a16="http://schemas.microsoft.com/office/drawing/2014/main" val="446681473"/>
                    </a:ext>
                  </a:extLst>
                </a:gridCol>
                <a:gridCol w="2240294">
                  <a:extLst>
                    <a:ext uri="{9D8B030D-6E8A-4147-A177-3AD203B41FA5}">
                      <a16:colId xmlns:a16="http://schemas.microsoft.com/office/drawing/2014/main" val="4182299015"/>
                    </a:ext>
                  </a:extLst>
                </a:gridCol>
              </a:tblGrid>
              <a:tr h="8007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Length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Upper Case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Upper + Lower Case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Upper + Lower + Numeric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Upper + Lower + Numeric + Special Char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1660189"/>
                  </a:ext>
                </a:extLst>
              </a:tr>
              <a:tr h="4118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4.5036E+15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2.02824E+31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2.12676E+37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3.92319E+56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2827206"/>
                  </a:ext>
                </a:extLst>
              </a:tr>
              <a:tr h="4118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1.49012E+18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2.22045E+36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2.1684E+43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5.04871E+65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269971"/>
                  </a:ext>
                </a:extLst>
              </a:tr>
              <a:tr h="4118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1.70582E+20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2.90981E+40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1.75945E+48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1.40029E+73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6565669"/>
                  </a:ext>
                </a:extLst>
              </a:tr>
              <a:tr h="4118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9.38748E+21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8.81248E+43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2.48931E+52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2.74926E+79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518639"/>
                  </a:ext>
                </a:extLst>
              </a:tr>
              <a:tr h="4118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3.02231E+23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9.13439E+46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9.80797E+55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7.77068E+84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2969992"/>
                  </a:ext>
                </a:extLst>
              </a:tr>
              <a:tr h="4118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6.46108E+24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4.17456E+49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1.45558E+59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4.998E+89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9845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00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dirty="0"/>
              <a:t>Proposed Solution</a:t>
            </a:r>
            <a:endParaRPr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en-US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96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50969" y="874812"/>
            <a:ext cx="35333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Proposed Solution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895600" y="1892638"/>
            <a:ext cx="6032499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latin typeface="+mn-lt"/>
              </a:rPr>
              <a:t>Our AI-powered tool leverages advanced algorithms and Human like passwords data to</a:t>
            </a:r>
            <a:r>
              <a:rPr lang="en-US" sz="1900" dirty="0" smtClean="0">
                <a:latin typeface="+mn-lt"/>
              </a:rPr>
              <a:t>:</a:t>
            </a:r>
          </a:p>
          <a:p>
            <a:endParaRPr lang="en-US" sz="1900" dirty="0">
              <a:latin typeface="+mn-lt"/>
            </a:endParaRPr>
          </a:p>
          <a:p>
            <a:pPr lvl="1"/>
            <a:r>
              <a:rPr lang="en-US" sz="2000" b="1" dirty="0"/>
              <a:t>Focus cracking efforts on statistically probable password patterns :</a:t>
            </a:r>
            <a:r>
              <a:rPr lang="en-US" sz="1900" dirty="0"/>
              <a:t>This reduces the search space and accelerates the cracking process compared to traditional brute-force methods</a:t>
            </a:r>
            <a:r>
              <a:rPr lang="en-US" sz="1900" dirty="0" smtClean="0"/>
              <a:t>.</a:t>
            </a:r>
          </a:p>
          <a:p>
            <a:pPr lvl="1"/>
            <a:endParaRPr lang="en-US" sz="1900" dirty="0"/>
          </a:p>
          <a:p>
            <a:pPr lvl="1"/>
            <a:r>
              <a:rPr lang="en-US" sz="2000" b="1" dirty="0"/>
              <a:t>Analyze password strength based on complexity metrics and AI-driven pattern recognition.</a:t>
            </a:r>
            <a:r>
              <a:rPr lang="en-US" sz="2000" dirty="0"/>
              <a:t> </a:t>
            </a:r>
            <a:r>
              <a:rPr lang="en-US" sz="1900" dirty="0"/>
              <a:t>This identifies potential weaknesses in complex passwords, aiding in targeted cracking attempts.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6CE24-FC17-D1D0-DB8E-D7389C765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0" r="22780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20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50969" y="874812"/>
            <a:ext cx="35333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Proposed Solution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895600" y="1892638"/>
            <a:ext cx="6032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Benefits:</a:t>
            </a:r>
          </a:p>
          <a:p>
            <a:pPr lvl="1"/>
            <a:r>
              <a:rPr lang="en-US" sz="2000" b="1" dirty="0"/>
              <a:t>Reduced cracking time: </a:t>
            </a:r>
            <a:r>
              <a:rPr lang="en-US" sz="1900" dirty="0"/>
              <a:t>This capability empowers security professionals to perform penetration testing and ethical hacking more efficiently, uncovering potential password-related vulnerabilities</a:t>
            </a:r>
            <a:r>
              <a:rPr lang="en-US" sz="1900" dirty="0" smtClean="0"/>
              <a:t>.</a:t>
            </a:r>
          </a:p>
          <a:p>
            <a:pPr lvl="1"/>
            <a:endParaRPr lang="en-US" sz="1900" dirty="0"/>
          </a:p>
          <a:p>
            <a:pPr lvl="1"/>
            <a:r>
              <a:rPr lang="en-US" sz="2000" b="1" dirty="0"/>
              <a:t>Improved vulnerability assessment: </a:t>
            </a:r>
            <a:r>
              <a:rPr lang="en-US" sz="1900" dirty="0"/>
              <a:t>By analyzing password strength and identifying patterns, the tool provides valuable insights for organizations to strengthen their password policies and overall security posture.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54BDA-0862-AF59-A5FF-B13B23881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3" r="26468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089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Team</a:t>
            </a:r>
            <a:endParaRPr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dirty="0"/>
              <a:t>Osama Khalid </a:t>
            </a:r>
            <a:r>
              <a:rPr lang="en-US" dirty="0" smtClean="0"/>
              <a:t>(27971)</a:t>
            </a:r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dirty="0" err="1"/>
              <a:t>Sardar</a:t>
            </a:r>
            <a:r>
              <a:rPr lang="en-US" dirty="0"/>
              <a:t> </a:t>
            </a:r>
            <a:r>
              <a:rPr lang="en-US" dirty="0" err="1"/>
              <a:t>M.Zeeshan</a:t>
            </a:r>
            <a:r>
              <a:rPr lang="en-US" dirty="0"/>
              <a:t> </a:t>
            </a:r>
            <a:r>
              <a:rPr lang="en-US" dirty="0" smtClean="0"/>
              <a:t>khan(27969)</a:t>
            </a:r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dirty="0"/>
              <a:t>Salman </a:t>
            </a:r>
            <a:r>
              <a:rPr lang="en-US" dirty="0" smtClean="0"/>
              <a:t>Ali(27667)</a:t>
            </a:r>
            <a:endParaRPr lang="en-US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dirty="0"/>
              <a:t>Project Scope</a:t>
            </a:r>
            <a:endParaRPr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en-US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83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50969" y="874812"/>
            <a:ext cx="27366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Project Scope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95600" y="1892638"/>
            <a:ext cx="60324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Defensive capabilities:</a:t>
            </a:r>
          </a:p>
          <a:p>
            <a:pPr lvl="1"/>
            <a:r>
              <a:rPr lang="en-US" sz="2000" b="1" dirty="0"/>
              <a:t>Password strength assessment: </a:t>
            </a:r>
            <a:r>
              <a:rPr lang="en-US" sz="1900" dirty="0"/>
              <a:t>Analyze password complexity, identify dictionary words, and check for patterns using </a:t>
            </a:r>
            <a:r>
              <a:rPr lang="en-US" sz="1900" dirty="0" smtClean="0"/>
              <a:t>AI.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b="1" dirty="0" smtClean="0"/>
              <a:t>Optional Breach </a:t>
            </a:r>
            <a:r>
              <a:rPr lang="en-US" sz="2000" b="1" dirty="0"/>
              <a:t>checking: </a:t>
            </a:r>
            <a:r>
              <a:rPr lang="en-US" sz="1900" dirty="0" smtClean="0"/>
              <a:t>Integrate with online databases to verify if entered passwords and email IDs have been exposed in known data breaches.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5F986-2037-242F-E84C-1DF17A31C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0" r="28800"/>
          <a:stretch/>
        </p:blipFill>
        <p:spPr>
          <a:xfrm>
            <a:off x="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807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50969" y="874812"/>
            <a:ext cx="27366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Project Scope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95600" y="1892638"/>
            <a:ext cx="603249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Offensive capabilities (</a:t>
            </a:r>
            <a:r>
              <a:rPr lang="en-US" sz="1900" b="1" dirty="0"/>
              <a:t>for ethical purposes only</a:t>
            </a:r>
            <a:r>
              <a:rPr lang="en-US" sz="1900" b="1" dirty="0" smtClean="0"/>
              <a:t>)</a:t>
            </a:r>
            <a:r>
              <a:rPr lang="en-US" sz="2000" b="1" dirty="0" smtClean="0"/>
              <a:t>:</a:t>
            </a:r>
          </a:p>
          <a:p>
            <a:endParaRPr lang="en-US" sz="2000" b="1" dirty="0"/>
          </a:p>
          <a:p>
            <a:pPr lvl="1"/>
            <a:r>
              <a:rPr lang="en-US" sz="2000" b="1" dirty="0"/>
              <a:t>AI-powered password cracking: </a:t>
            </a:r>
            <a:r>
              <a:rPr lang="en-US" sz="1900" dirty="0"/>
              <a:t>Utilize correlation of password data and advanced algorithms to efficiently crack passwords within a specified scope and with proper authorization.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6722D-D6FD-11BA-7FCD-A1CEC723F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8" r="22893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575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5676693B-A7F1-6B37-AB1C-AE7F64F93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4" r="5602" b="9089"/>
          <a:stretch/>
        </p:blipFill>
        <p:spPr>
          <a:xfrm>
            <a:off x="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822566" y="3567212"/>
            <a:ext cx="28729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382669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50969" y="874812"/>
            <a:ext cx="2279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95600" y="1892638"/>
            <a:ext cx="6032499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posts.specterops.io/deeppass-finding-passwords-with-deep-learning-4d31c534cd00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ieeexplore.ieee.org/abstract/document/9552430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https://www.sciencedirect.com/science/article/pii/S0020025518302366?casa_token=QnobZtTT-nQAAAAA:ZUQdmVBOId58XFG1Sp5xbuBLQdIui7dvw4fKJzUqfwLr6doVbFtBep38V2hDqVt_26zTbM_Sj5I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6" name="Picture 5" descr="Autoradiogram on white paper">
            <a:extLst>
              <a:ext uri="{FF2B5EF4-FFF2-40B4-BE49-F238E27FC236}">
                <a16:creationId xmlns:a16="http://schemas.microsoft.com/office/drawing/2014/main" id="{D39365D5-6C41-38CD-D073-6020CB3A6B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63" r="26908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2972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 and Introduction</a:t>
            </a:r>
            <a:endParaRPr dirty="0"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Endeavour</a:t>
            </a:r>
            <a:endParaRPr dirty="0"/>
          </a:p>
        </p:txBody>
      </p:sp>
      <p:sp>
        <p:nvSpPr>
          <p:cNvPr id="146" name="Google Shape;146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Describe roles of your team members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Describe your software development process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Describe your way of working as a team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Requirements Summary</a:t>
            </a:r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629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Summary</a:t>
            </a:r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164" name="Google Shape;164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&lt;Add diagram according to your project domain i.e., Methodology diagram (AI, IOT </a:t>
            </a:r>
            <a:r>
              <a:rPr lang="en-US" dirty="0" err="1"/>
              <a:t>etc</a:t>
            </a:r>
            <a:r>
              <a:rPr lang="en-US" dirty="0"/>
              <a:t>) OR Flow chart (Data Structures, Algorithms </a:t>
            </a:r>
            <a:r>
              <a:rPr lang="en-US" dirty="0" err="1"/>
              <a:t>etc</a:t>
            </a:r>
            <a:r>
              <a:rPr lang="en-US" dirty="0"/>
              <a:t>)&gt;</a:t>
            </a:r>
          </a:p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&lt;Also explain all steps in bullet points&gt;</a:t>
            </a: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733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 computer server inside a hole&#10;&#10;Description automatically generated">
            <a:extLst>
              <a:ext uri="{FF2B5EF4-FFF2-40B4-BE49-F238E27FC236}">
                <a16:creationId xmlns:a16="http://schemas.microsoft.com/office/drawing/2014/main" id="{BB664A13-3175-C070-607F-5EB40AD0E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6" t="3540" b="316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419600" y="912341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"The only truly secure system is one that is completely powered off, cast in concrete, and sealed in a lead-lined box buried a mile underground ."</a:t>
            </a:r>
          </a:p>
        </p:txBody>
      </p:sp>
      <p:sp>
        <p:nvSpPr>
          <p:cNvPr id="4" name="Rectangle 3"/>
          <p:cNvSpPr/>
          <p:nvPr/>
        </p:nvSpPr>
        <p:spPr>
          <a:xfrm>
            <a:off x="5627206" y="4451771"/>
            <a:ext cx="3185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-Bruce </a:t>
            </a:r>
            <a:r>
              <a:rPr lang="en-US" sz="1600" dirty="0" err="1"/>
              <a:t>Schneier</a:t>
            </a:r>
            <a:r>
              <a:rPr lang="en-US" sz="1600" dirty="0"/>
              <a:t> (security expert)</a:t>
            </a:r>
          </a:p>
        </p:txBody>
      </p:sp>
    </p:spTree>
    <p:extLst>
      <p:ext uri="{BB962C8B-B14F-4D97-AF65-F5344CB8AC3E}">
        <p14:creationId xmlns:p14="http://schemas.microsoft.com/office/powerpoint/2010/main" val="267030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 Summary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0C53-AA21-809A-BBD4-F324A6B8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 Summary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3A843-62EA-E47E-8852-8A07452A5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53398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Summary</a:t>
            </a:r>
            <a:endParaRPr dirty="0"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 AND OUTLOOK</a:t>
            </a: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 &amp; Outlook</a:t>
            </a:r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</a:t>
            </a:r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1"/>
          </p:nvPr>
        </p:nvSpPr>
        <p:spPr>
          <a:xfrm>
            <a:off x="457200" y="116601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buClr>
                <a:schemeClr val="tx1"/>
              </a:buClr>
            </a:pPr>
            <a:r>
              <a:rPr lang="en-US" sz="2400" dirty="0"/>
              <a:t>Introduction and Background</a:t>
            </a:r>
          </a:p>
          <a:p>
            <a:pPr marL="342900">
              <a:buClr>
                <a:schemeClr val="tx1"/>
              </a:buClr>
            </a:pPr>
            <a:r>
              <a:rPr lang="en-US" sz="2400" dirty="0"/>
              <a:t>Opportunities and Stack Holders</a:t>
            </a:r>
          </a:p>
          <a:p>
            <a:pPr marL="342900">
              <a:buClr>
                <a:schemeClr val="tx1"/>
              </a:buClr>
            </a:pPr>
            <a:r>
              <a:rPr lang="en-US" sz="2400" dirty="0" smtClean="0"/>
              <a:t>Market Survey</a:t>
            </a:r>
            <a:endParaRPr lang="en-US" sz="2400" dirty="0"/>
          </a:p>
          <a:p>
            <a:pPr marL="342900">
              <a:buClr>
                <a:schemeClr val="tx1"/>
              </a:buClr>
            </a:pPr>
            <a:r>
              <a:rPr lang="en-US" sz="2400" dirty="0"/>
              <a:t>Problem Statement</a:t>
            </a:r>
          </a:p>
          <a:p>
            <a:pPr marL="342900">
              <a:buClr>
                <a:schemeClr val="tx1"/>
              </a:buClr>
            </a:pPr>
            <a:r>
              <a:rPr lang="en-US" sz="2400" dirty="0"/>
              <a:t>Proposed Solution</a:t>
            </a:r>
          </a:p>
          <a:p>
            <a:pPr marL="342900">
              <a:buClr>
                <a:schemeClr val="tx1"/>
              </a:buClr>
            </a:pPr>
            <a:r>
              <a:rPr lang="en-US" sz="2400" dirty="0"/>
              <a:t>Project Scope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 AND INTRODUCTION</a:t>
            </a:r>
            <a:endParaRPr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en-US" dirty="0" smtClean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57EC3414-09F4-9B1C-7EEF-003E82570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2" r="14019"/>
          <a:stretch/>
        </p:blipFill>
        <p:spPr>
          <a:xfrm>
            <a:off x="3844923" y="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sp>
        <p:nvSpPr>
          <p:cNvPr id="3" name="Rectangle 2"/>
          <p:cNvSpPr/>
          <p:nvPr/>
        </p:nvSpPr>
        <p:spPr>
          <a:xfrm>
            <a:off x="120554" y="646212"/>
            <a:ext cx="3724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AI</a:t>
            </a:r>
            <a:r>
              <a:rPr lang="en-US" sz="2400" dirty="0"/>
              <a:t>: </a:t>
            </a:r>
            <a:r>
              <a:rPr lang="en-US" sz="2400" dirty="0" smtClean="0"/>
              <a:t>Transforming Offensive </a:t>
            </a:r>
            <a:r>
              <a:rPr lang="en-US" sz="2400" dirty="0"/>
              <a:t>and Defensive Security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554" y="2609632"/>
            <a:ext cx="372436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b="1" dirty="0"/>
              <a:t>Offensive Applications</a:t>
            </a:r>
            <a:r>
              <a:rPr lang="en-US" sz="2000" b="1" dirty="0" smtClean="0"/>
              <a:t>:</a:t>
            </a:r>
            <a:endParaRPr lang="en-US" sz="2000" dirty="0"/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Threat Modeling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Vulnerability Analysis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Automated </a:t>
            </a:r>
            <a:r>
              <a:rPr lang="en-US" sz="1900" dirty="0" smtClean="0"/>
              <a:t>Attacks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endParaRPr lang="en-US" sz="1900" b="1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b="1" dirty="0"/>
              <a:t>Defensive Applications: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dirty="0"/>
              <a:t>Anomaly Detection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dirty="0"/>
              <a:t>Intrusion Prevention.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dirty="0"/>
              <a:t>Personalized Security Solutions</a:t>
            </a:r>
          </a:p>
        </p:txBody>
      </p:sp>
    </p:spTree>
    <p:extLst>
      <p:ext uri="{BB962C8B-B14F-4D97-AF65-F5344CB8AC3E}">
        <p14:creationId xmlns:p14="http://schemas.microsoft.com/office/powerpoint/2010/main" val="1168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dirty="0"/>
              <a:t>Opportunities and Stake Holders</a:t>
            </a:r>
            <a:endParaRPr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en-US" dirty="0" smtClean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43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A2AF7-ED08-5E35-39BA-6164B4821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65" r="23095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350969" y="874812"/>
            <a:ext cx="2869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Opportunities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048000" y="2121238"/>
            <a:ext cx="58927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Enhanced Security Assessments: </a:t>
            </a:r>
            <a:r>
              <a:rPr lang="en-US" sz="1900" dirty="0"/>
              <a:t>Businesses and individuals can leverage the tool for penetration testing and vulnerability assessments, identifying potential weaknesses in their password security policies and practices</a:t>
            </a:r>
            <a:r>
              <a:rPr lang="en-US" sz="19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AI-driven Offensive and Defensive Capabilities: </a:t>
            </a:r>
            <a:r>
              <a:rPr lang="en-US" sz="1900" dirty="0"/>
              <a:t>Utilizing AI for both offensive (password cracking) and defensive (password strength assessment) purposes provides a comprehensive approach to password security management.</a:t>
            </a:r>
          </a:p>
        </p:txBody>
      </p:sp>
    </p:spTree>
    <p:extLst>
      <p:ext uri="{BB962C8B-B14F-4D97-AF65-F5344CB8AC3E}">
        <p14:creationId xmlns:p14="http://schemas.microsoft.com/office/powerpoint/2010/main" val="22887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E4DEF-ADC2-93D0-11AF-A6639D424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r="8422"/>
          <a:stretch/>
        </p:blipFill>
        <p:spPr>
          <a:xfrm>
            <a:off x="4965700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sp>
        <p:nvSpPr>
          <p:cNvPr id="3" name="Rectangle 2"/>
          <p:cNvSpPr/>
          <p:nvPr/>
        </p:nvSpPr>
        <p:spPr>
          <a:xfrm>
            <a:off x="2472848" y="519212"/>
            <a:ext cx="2917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Stake Holders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93700" y="1633987"/>
            <a:ext cx="4572000" cy="40811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Businesses: </a:t>
            </a:r>
            <a:r>
              <a:rPr lang="en-US" sz="1900" dirty="0"/>
              <a:t>Companies aiming to improve their overall cybersecurity posture by identifying and mitigating password-related vulnerabilities</a:t>
            </a:r>
            <a:r>
              <a:rPr lang="en-US" sz="19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2000" b="1" dirty="0"/>
              <a:t>Security Professionals:</a:t>
            </a:r>
            <a:r>
              <a:rPr lang="en-US" sz="1900" b="1" dirty="0"/>
              <a:t> </a:t>
            </a:r>
            <a:r>
              <a:rPr lang="en-US" sz="1900" dirty="0"/>
              <a:t>Penetration testers and security consultants who can use the tool for vulnerability assessments and ethical hacking activities</a:t>
            </a:r>
            <a:r>
              <a:rPr lang="en-US" sz="19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2000" b="1" dirty="0"/>
              <a:t>Law Enforcement: </a:t>
            </a:r>
            <a:r>
              <a:rPr lang="en-US" sz="1900" dirty="0"/>
              <a:t>Agencies might leverage the tool for lawful investigations adhering to court orders and legal guidelines.</a:t>
            </a:r>
          </a:p>
        </p:txBody>
      </p:sp>
    </p:spTree>
    <p:extLst>
      <p:ext uri="{BB962C8B-B14F-4D97-AF65-F5344CB8AC3E}">
        <p14:creationId xmlns:p14="http://schemas.microsoft.com/office/powerpoint/2010/main" val="10844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883</Words>
  <Application>Microsoft Office PowerPoint</Application>
  <PresentationFormat>On-screen Show (4:3)</PresentationFormat>
  <Paragraphs>235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Times New Roman</vt:lpstr>
      <vt:lpstr>Office Theme</vt:lpstr>
      <vt:lpstr>Final Year Project</vt:lpstr>
      <vt:lpstr>Project Team</vt:lpstr>
      <vt:lpstr>PowerPoint Presentation</vt:lpstr>
      <vt:lpstr>Table of Content</vt:lpstr>
      <vt:lpstr>BACKGROUND AND INTRODUCTION</vt:lpstr>
      <vt:lpstr>PowerPoint Presentation</vt:lpstr>
      <vt:lpstr>Opportunities and Stake Holders</vt:lpstr>
      <vt:lpstr>PowerPoint Presentation</vt:lpstr>
      <vt:lpstr>PowerPoint Presentation</vt:lpstr>
      <vt:lpstr>Market Survey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Proposed Solution</vt:lpstr>
      <vt:lpstr>PowerPoint Presentation</vt:lpstr>
      <vt:lpstr>PowerPoint Presentation</vt:lpstr>
      <vt:lpstr>Project Scope</vt:lpstr>
      <vt:lpstr>PowerPoint Presentation</vt:lpstr>
      <vt:lpstr>PowerPoint Presentation</vt:lpstr>
      <vt:lpstr>PowerPoint Presentation</vt:lpstr>
      <vt:lpstr>PowerPoint Presentation</vt:lpstr>
      <vt:lpstr>Background and Introduction</vt:lpstr>
      <vt:lpstr>Endeavour</vt:lpstr>
      <vt:lpstr>Requirements Summary</vt:lpstr>
      <vt:lpstr>Design Summary</vt:lpstr>
      <vt:lpstr>Methodology</vt:lpstr>
      <vt:lpstr>Implementation Summary</vt:lpstr>
      <vt:lpstr>Experiments and Results Summary</vt:lpstr>
      <vt:lpstr>Testing Summary</vt:lpstr>
      <vt:lpstr>CONCLUSION AND OUTLOOK</vt:lpstr>
      <vt:lpstr>Conclusion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</dc:title>
  <dc:creator>Khan</dc:creator>
  <cp:lastModifiedBy>Mani</cp:lastModifiedBy>
  <cp:revision>14</cp:revision>
  <dcterms:created xsi:type="dcterms:W3CDTF">2013-01-22T07:04:44Z</dcterms:created>
  <dcterms:modified xsi:type="dcterms:W3CDTF">2024-11-16T15:09:26Z</dcterms:modified>
</cp:coreProperties>
</file>